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3" r:id="rId6"/>
    <p:sldId id="258" r:id="rId7"/>
    <p:sldId id="268" r:id="rId8"/>
    <p:sldId id="269" r:id="rId9"/>
    <p:sldId id="266" r:id="rId10"/>
    <p:sldId id="267" r:id="rId11"/>
    <p:sldId id="264" r:id="rId12"/>
    <p:sldId id="262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D43ABAA-A214-4082-AA6F-92C3E34E81BA}">
  <a:tblStyle styleId="{1D43ABAA-A214-4082-AA6F-92C3E34E81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4" autoAdjust="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76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83165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373200" y="1373150"/>
            <a:ext cx="2397300" cy="2397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457500" y="1457250"/>
            <a:ext cx="2229000" cy="2229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925200" y="925200"/>
            <a:ext cx="7293300" cy="3293100"/>
          </a:xfrm>
          <a:prstGeom prst="rect">
            <a:avLst/>
          </a:prstGeom>
          <a:solidFill>
            <a:srgbClr val="00010A">
              <a:alpha val="40770"/>
            </a:srgbClr>
          </a:solidFill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453950" y="2763850"/>
            <a:ext cx="2236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w="9525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1D1D1B"/>
                </a:solidFill>
              </a:defRPr>
            </a:lvl1pPr>
            <a:lvl2pPr lvl="1" rtl="0">
              <a:buNone/>
              <a:defRPr>
                <a:solidFill>
                  <a:srgbClr val="1D1D1B"/>
                </a:solidFill>
              </a:defRPr>
            </a:lvl2pPr>
            <a:lvl3pPr lvl="2" rtl="0">
              <a:buNone/>
              <a:defRPr>
                <a:solidFill>
                  <a:srgbClr val="1D1D1B"/>
                </a:solidFill>
              </a:defRPr>
            </a:lvl3pPr>
            <a:lvl4pPr lvl="3" rtl="0">
              <a:buNone/>
              <a:defRPr>
                <a:solidFill>
                  <a:srgbClr val="1D1D1B"/>
                </a:solidFill>
              </a:defRPr>
            </a:lvl4pPr>
            <a:lvl5pPr lvl="4" rtl="0">
              <a:buNone/>
              <a:defRPr>
                <a:solidFill>
                  <a:srgbClr val="1D1D1B"/>
                </a:solidFill>
              </a:defRPr>
            </a:lvl5pPr>
            <a:lvl6pPr lvl="5" rtl="0">
              <a:buNone/>
              <a:defRPr>
                <a:solidFill>
                  <a:srgbClr val="1D1D1B"/>
                </a:solidFill>
              </a:defRPr>
            </a:lvl6pPr>
            <a:lvl7pPr lvl="6" rtl="0">
              <a:buNone/>
              <a:defRPr>
                <a:solidFill>
                  <a:srgbClr val="1D1D1B"/>
                </a:solidFill>
              </a:defRPr>
            </a:lvl7pPr>
            <a:lvl8pPr lvl="7" rtl="0">
              <a:buNone/>
              <a:defRPr>
                <a:solidFill>
                  <a:srgbClr val="1D1D1B"/>
                </a:solidFill>
              </a:defRPr>
            </a:lvl8pPr>
            <a:lvl9pPr lvl="8" rtl="0">
              <a:buNone/>
              <a:defRPr>
                <a:solidFill>
                  <a:srgbClr val="1D1D1B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779975" y="2161800"/>
            <a:ext cx="55839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Montserrat"/>
              <a:buChar char="▫"/>
              <a:defRPr sz="1800"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212050"/>
            <a:ext cx="19572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1D1D1B"/>
                </a:solidFill>
                <a:latin typeface="Vidaloka"/>
                <a:ea typeface="Vidaloka"/>
                <a:cs typeface="Vidaloka"/>
                <a:sym typeface="Vidaloka"/>
              </a:rPr>
              <a:t>“</a:t>
            </a:r>
            <a:endParaRPr sz="7200">
              <a:solidFill>
                <a:srgbClr val="1D1D1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60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4980050" y="1349425"/>
            <a:ext cx="17991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6887597" y="1349425"/>
            <a:ext cx="17991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Montserrat"/>
              <a:buNone/>
              <a:defRPr b="1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Raleway"/>
              <a:buChar char="▫"/>
              <a:defRPr sz="1300">
                <a:solidFill>
                  <a:srgbClr val="57657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buNone/>
              <a:defRPr sz="600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</p:sldLayoutIdLst>
  <p:transition xmlns:p14="http://schemas.microsoft.com/office/powerpoint/2010/main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ctrTitle"/>
          </p:nvPr>
        </p:nvSpPr>
        <p:spPr>
          <a:xfrm>
            <a:off x="3457500" y="1457250"/>
            <a:ext cx="2229000" cy="22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latin typeface="Abadi MT Condensed Extra Bold"/>
                <a:cs typeface="Abadi MT Condensed Extra Bold"/>
              </a:rPr>
              <a:t>WorldPortal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1200" i="1" dirty="0" smtClean="0"/>
              <a:t>Book Recommendation App for Fantasy Readers</a:t>
            </a:r>
            <a:br>
              <a:rPr lang="en-US" sz="1200" i="1" dirty="0" smtClean="0"/>
            </a:br>
            <a:r>
              <a:rPr lang="en-US" sz="1200" i="1" dirty="0"/>
              <a:t/>
            </a:r>
            <a:br>
              <a:rPr lang="en-US" sz="1200" i="1" dirty="0"/>
            </a:br>
            <a:r>
              <a:rPr lang="en-US" sz="1200" dirty="0" smtClean="0"/>
              <a:t>Metis Project 4 </a:t>
            </a:r>
            <a:br>
              <a:rPr lang="en-US" sz="1200" dirty="0" smtClean="0"/>
            </a:br>
            <a:r>
              <a:rPr lang="en-US" sz="1200" dirty="0" smtClean="0"/>
              <a:t>Rebecca Riso</a:t>
            </a:r>
            <a:endParaRPr sz="1200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Abadi MT Condensed Extra Bold"/>
                <a:cs typeface="Abadi MT Condensed Extra Bold"/>
              </a:rPr>
              <a:t>Future Work</a:t>
            </a:r>
            <a:endParaRPr lang="en-US" sz="4400" dirty="0">
              <a:latin typeface="Abadi MT Condensed Extra Bold"/>
              <a:cs typeface="Abadi MT Condensed Extra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2413" y="890883"/>
            <a:ext cx="4591587" cy="3594001"/>
          </a:xfrm>
        </p:spPr>
        <p:txBody>
          <a:bodyPr/>
          <a:lstStyle/>
          <a:p>
            <a:pPr>
              <a:buSzPct val="75000"/>
              <a:buFont typeface="Wingdings" charset="2"/>
              <a:buChar char="²"/>
            </a:pPr>
            <a:r>
              <a:rPr lang="en-US" sz="3200" dirty="0" smtClean="0">
                <a:latin typeface="Abadi MT Condensed Light"/>
                <a:cs typeface="Abadi MT Condensed Light"/>
              </a:rPr>
              <a:t>Additional users to improve rating estimates</a:t>
            </a:r>
          </a:p>
          <a:p>
            <a:pPr>
              <a:buSzPct val="75000"/>
              <a:buFont typeface="Wingdings" charset="2"/>
              <a:buChar char="²"/>
            </a:pPr>
            <a:r>
              <a:rPr lang="en-US" sz="3200" dirty="0" smtClean="0">
                <a:latin typeface="Abadi MT Condensed Light"/>
                <a:cs typeface="Abadi MT Condensed Light"/>
              </a:rPr>
              <a:t>Collaborative/content hybrid approach</a:t>
            </a:r>
          </a:p>
          <a:p>
            <a:pPr>
              <a:buSzPct val="75000"/>
              <a:buFont typeface="Wingdings" charset="2"/>
              <a:buChar char="²"/>
            </a:pPr>
            <a:r>
              <a:rPr lang="en-US" sz="3200" dirty="0" smtClean="0">
                <a:latin typeface="Abadi MT Condensed Light"/>
                <a:cs typeface="Abadi MT Condensed Light"/>
              </a:rPr>
              <a:t>Improved similarity approach (entire text?)</a:t>
            </a:r>
            <a:endParaRPr lang="en-US" sz="3200" dirty="0">
              <a:latin typeface="Abadi MT Condensed Light"/>
              <a:cs typeface="Abadi MT Condensed Light"/>
            </a:endParaRPr>
          </a:p>
        </p:txBody>
      </p:sp>
      <p:pic>
        <p:nvPicPr>
          <p:cNvPr id="6" name="Picture 5" descr="MagicOfBook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67873" cy="5143499"/>
          </a:xfrm>
          <a:prstGeom prst="rect">
            <a:avLst/>
          </a:prstGeom>
        </p:spPr>
      </p:pic>
      <p:pic>
        <p:nvPicPr>
          <p:cNvPr id="5" name="Picture 4" descr="Screen Shot 2019-02-28 at 5.40.2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76"/>
          <a:stretch/>
        </p:blipFill>
        <p:spPr>
          <a:xfrm>
            <a:off x="-19587" y="4657376"/>
            <a:ext cx="9144000" cy="4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4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7b2662d456e7b1998892c5c499cb8a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7800"/>
            <a:ext cx="7162800" cy="47752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833" y="1634795"/>
            <a:ext cx="6161324" cy="1893526"/>
          </a:xfrm>
          <a:solidFill>
            <a:schemeClr val="accent2">
              <a:lumMod val="20000"/>
              <a:lumOff val="80000"/>
              <a:alpha val="45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8000" dirty="0" smtClean="0">
                <a:ln>
                  <a:solidFill>
                    <a:schemeClr val="tx1"/>
                  </a:solidFill>
                </a:ln>
                <a:latin typeface="Abadi MT Condensed Extra Bold"/>
                <a:cs typeface="Abadi MT Condensed Extra Bold"/>
              </a:rPr>
              <a:t>QUESTIONS</a:t>
            </a:r>
            <a:endParaRPr lang="en-US" sz="8000" dirty="0">
              <a:ln>
                <a:solidFill>
                  <a:schemeClr val="tx1"/>
                </a:solidFill>
              </a:ln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96184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50" y="874086"/>
            <a:ext cx="7471473" cy="426941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</p:pic>
      <p:sp>
        <p:nvSpPr>
          <p:cNvPr id="6" name="TextBox 5"/>
          <p:cNvSpPr txBox="1"/>
          <p:nvPr/>
        </p:nvSpPr>
        <p:spPr>
          <a:xfrm>
            <a:off x="1222858" y="156820"/>
            <a:ext cx="649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Distribution of sub-genres</a:t>
            </a:r>
            <a:endParaRPr lang="en-US" sz="4000" dirty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768207" y="1194900"/>
            <a:ext cx="2884690" cy="2753700"/>
          </a:xfrm>
          <a:prstGeom prst="rect">
            <a:avLst/>
          </a:prstGeom>
          <a:solidFill>
            <a:schemeClr val="tx2">
              <a:alpha val="39000"/>
            </a:schemeClr>
          </a:solidFill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badi MT Condensed Extra Bold"/>
                <a:cs typeface="Abadi MT Condensed Extra Bold"/>
              </a:rPr>
              <a:t>INTRODUCTION</a:t>
            </a:r>
            <a:endParaRPr sz="3600" b="1" dirty="0">
              <a:ln w="11430"/>
              <a:solidFill>
                <a:schemeClr val="bg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badi MT Condensed Extra Bold"/>
              <a:cs typeface="Abadi MT Condensed Extra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2173" y="234766"/>
            <a:ext cx="4254098" cy="4898062"/>
          </a:xfrm>
        </p:spPr>
        <p:txBody>
          <a:bodyPr/>
          <a:lstStyle/>
          <a:p>
            <a:pPr marL="152400" indent="0">
              <a:buClr>
                <a:schemeClr val="tx1"/>
              </a:buClr>
              <a:buSzPct val="100000"/>
              <a:buNone/>
            </a:pPr>
            <a:r>
              <a:rPr lang="en-US" sz="2800" b="1" dirty="0" smtClean="0">
                <a:latin typeface="Abadi MT Condensed Extra Bold"/>
                <a:cs typeface="Abadi MT Condensed Extra Bold"/>
              </a:rPr>
              <a:t>Motivation</a:t>
            </a:r>
          </a:p>
          <a:p>
            <a:pPr>
              <a:buClrTx/>
              <a:buSzPct val="75000"/>
              <a:buFont typeface="Wingdings" charset="2"/>
              <a:buChar char=""/>
            </a:pPr>
            <a:r>
              <a:rPr lang="en-US" sz="2800" dirty="0" smtClean="0">
                <a:latin typeface="Abadi MT Condensed Light"/>
                <a:cs typeface="Abadi MT Condensed Light"/>
              </a:rPr>
              <a:t>Never be stuck in reality</a:t>
            </a:r>
          </a:p>
          <a:p>
            <a:pPr>
              <a:buClrTx/>
              <a:buSzPct val="75000"/>
              <a:buFont typeface="Wingdings" charset="2"/>
              <a:buChar char=""/>
            </a:pPr>
            <a:r>
              <a:rPr lang="en-US" sz="2800" dirty="0" err="1" smtClean="0">
                <a:latin typeface="Abadi MT Condensed Light"/>
                <a:cs typeface="Abadi MT Condensed Light"/>
              </a:rPr>
              <a:t>Goodreads</a:t>
            </a:r>
            <a:r>
              <a:rPr lang="en-US" sz="2800" dirty="0" smtClean="0">
                <a:latin typeface="Abadi MT Condensed Light"/>
                <a:cs typeface="Abadi MT Condensed Light"/>
              </a:rPr>
              <a:t> not sufficient</a:t>
            </a:r>
          </a:p>
          <a:p>
            <a:pPr>
              <a:buClrTx/>
              <a:buSzPct val="75000"/>
              <a:buFont typeface="Wingdings" charset="2"/>
              <a:buChar char=""/>
            </a:pPr>
            <a:r>
              <a:rPr lang="en-US" sz="2800" dirty="0" smtClean="0">
                <a:latin typeface="Abadi MT Condensed Light"/>
                <a:cs typeface="Abadi MT Condensed Light"/>
              </a:rPr>
              <a:t>Large genre with sub-genres</a:t>
            </a:r>
          </a:p>
          <a:p>
            <a:pPr marL="152400" indent="0">
              <a:buClr>
                <a:schemeClr val="tx1"/>
              </a:buClr>
              <a:buSzPct val="100000"/>
              <a:buNone/>
            </a:pPr>
            <a:r>
              <a:rPr lang="en-US" sz="2800" b="1" dirty="0" smtClean="0">
                <a:latin typeface="Abadi MT Condensed Extra Bold"/>
                <a:cs typeface="Abadi MT Condensed Extra Bold"/>
              </a:rPr>
              <a:t>Objective</a:t>
            </a:r>
          </a:p>
          <a:p>
            <a:pPr>
              <a:buClrTx/>
              <a:buSzPct val="75000"/>
              <a:buFont typeface="Wingdings" charset="2"/>
              <a:buChar char="²"/>
            </a:pPr>
            <a:r>
              <a:rPr lang="en-US" sz="2800" dirty="0" smtClean="0">
                <a:latin typeface="Abadi MT Condensed Light"/>
                <a:cs typeface="Abadi MT Condensed Light"/>
              </a:rPr>
              <a:t>Recommendation </a:t>
            </a:r>
            <a:r>
              <a:rPr lang="en-US" sz="2800" dirty="0">
                <a:latin typeface="Abadi MT Condensed Light"/>
                <a:cs typeface="Abadi MT Condensed Light"/>
              </a:rPr>
              <a:t>app for fantasy </a:t>
            </a:r>
            <a:r>
              <a:rPr lang="en-US" sz="2800" dirty="0" smtClean="0">
                <a:latin typeface="Abadi MT Condensed Light"/>
                <a:cs typeface="Abadi MT Condensed Light"/>
              </a:rPr>
              <a:t>book readers</a:t>
            </a:r>
          </a:p>
          <a:p>
            <a:pPr>
              <a:buClrTx/>
              <a:buSzPct val="75000"/>
              <a:buFont typeface="Wingdings" charset="2"/>
              <a:buChar char="²"/>
            </a:pPr>
            <a:r>
              <a:rPr lang="en-US" sz="2800" dirty="0" smtClean="0">
                <a:latin typeface="Abadi MT Condensed Light"/>
                <a:cs typeface="Abadi MT Condensed Light"/>
              </a:rPr>
              <a:t>Hybrid approach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 amt="50000"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1198334" y="1109208"/>
            <a:ext cx="6760748" cy="2880360"/>
          </a:xfrm>
          <a:prstGeom prst="rect">
            <a:avLst/>
          </a:prstGeom>
          <a:solidFill>
            <a:schemeClr val="tx1">
              <a:lumMod val="95000"/>
              <a:lumOff val="5000"/>
              <a:alpha val="4077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5400" b="0" dirty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badi MT Condensed Extra Bold"/>
                <a:cs typeface="Abadi MT Condensed Extra Bold"/>
              </a:rPr>
              <a:t>1</a:t>
            </a:r>
            <a:br>
              <a:rPr lang="en-US" sz="5400" b="0" dirty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badi MT Condensed Extra Bold"/>
                <a:cs typeface="Abadi MT Condensed Extra Bold"/>
              </a:rPr>
            </a:br>
            <a:r>
              <a:rPr 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badi MT Condensed Extra Bold"/>
                <a:cs typeface="Abadi MT Condensed Extra Bold"/>
              </a:rPr>
              <a:t>Sub-genres in Fantasy</a:t>
            </a:r>
            <a:br>
              <a:rPr lang="en-US" sz="5400" b="0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badi MT Condensed Extra Bold"/>
                <a:cs typeface="Abadi MT Condensed Extra Bold"/>
              </a:rPr>
            </a:br>
            <a:r>
              <a:rPr lang="en-US" sz="3200" b="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badi MT Condensed Light"/>
                <a:cs typeface="Abadi MT Condensed Light"/>
              </a:rPr>
              <a:t>NLP </a:t>
            </a:r>
            <a:r>
              <a:rPr lang="en-US" sz="3200" b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badi MT Condensed Light"/>
                <a:cs typeface="Abadi MT Condensed Light"/>
              </a:rPr>
              <a:t>and Topic Modeling with Spacy &amp; </a:t>
            </a:r>
            <a:r>
              <a:rPr lang="en-US" sz="3200" b="0" dirty="0" err="1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badi MT Condensed Light"/>
                <a:cs typeface="Abadi MT Condensed Light"/>
              </a:rPr>
              <a:t>gensim</a:t>
            </a:r>
            <a:r>
              <a:rPr lang="en-US" sz="3200" b="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badi MT Condensed Light"/>
                <a:cs typeface="Abadi MT Condensed Light"/>
              </a:rPr>
              <a:t/>
            </a:r>
            <a:br>
              <a:rPr lang="en-US" sz="3200" b="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badi MT Condensed Light"/>
                <a:cs typeface="Abadi MT Condensed Light"/>
              </a:rPr>
            </a:br>
            <a:r>
              <a:rPr lang="en-US" sz="32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Lemmatization | Nouns | LDA </a:t>
            </a:r>
            <a:r>
              <a:rPr lang="en-US" sz="32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model (5 topics)</a:t>
            </a:r>
            <a:br>
              <a:rPr lang="en-US" sz="3200" dirty="0">
                <a:solidFill>
                  <a:schemeClr val="bg1"/>
                </a:solidFill>
                <a:latin typeface="Abadi MT Condensed Light"/>
                <a:cs typeface="Abadi MT Condensed Light"/>
              </a:rPr>
            </a:br>
            <a:r>
              <a:rPr lang="en-US" sz="3200" b="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badi MT Condensed Light"/>
                <a:cs typeface="Abadi MT Condensed Light"/>
              </a:rPr>
              <a:t/>
            </a:r>
            <a:br>
              <a:rPr lang="en-US" sz="3200" b="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latin typeface="Abadi MT Condensed Light"/>
                <a:cs typeface="Abadi MT Condensed Light"/>
              </a:rPr>
            </a:br>
            <a:endParaRPr sz="3200" b="0" dirty="0">
              <a:ln w="18415" cmpd="sng">
                <a:noFill/>
                <a:prstDash val="solid"/>
              </a:ln>
              <a:solidFill>
                <a:schemeClr val="bg1"/>
              </a:solidFill>
              <a:latin typeface="Abadi MT Condensed Extra Bold"/>
              <a:cs typeface="Abadi MT Condensed Extra Bol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Abadi MT Condensed Extra Bold"/>
                <a:cs typeface="Abadi MT Condensed Extra Bold"/>
              </a:rPr>
              <a:t>Young Adult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Abadi MT Condensed Light"/>
                <a:cs typeface="Abadi MT Condensed Light"/>
              </a:rPr>
              <a:t>love | family | man | girl | woman | heart | mother | school | father | night | friend</a:t>
            </a:r>
            <a:endParaRPr lang="en-US" dirty="0">
              <a:latin typeface="Abadi MT Condensed Light"/>
              <a:cs typeface="Abadi MT Condensed Light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3600" dirty="0" smtClean="0">
                <a:latin typeface="Abadi MT Condensed Extra Bold"/>
                <a:cs typeface="Abadi MT Condensed Extra Bold"/>
              </a:rPr>
              <a:t>Epic Fantasy / Fairytale</a:t>
            </a:r>
            <a:endParaRPr lang="en-US" sz="3600" dirty="0" smtClean="0">
              <a:latin typeface="Abadi MT Condensed Light"/>
              <a:cs typeface="Abadi MT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Abadi MT Condensed Light"/>
                <a:cs typeface="Abadi MT Condensed Light"/>
              </a:rPr>
              <a:t>magic | king | land | fantasy | prince | queen | dragon | adventure | power| quest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Abadi MT Condensed Extra Bold"/>
                <a:cs typeface="Abadi MT Condensed Extra Bold"/>
              </a:rPr>
              <a:t>Supernatural / Vampire Romance</a:t>
            </a:r>
            <a:endParaRPr lang="en-US" sz="3600" dirty="0">
              <a:latin typeface="Abadi MT Condensed Extra Bold"/>
              <a:cs typeface="Abadi MT Condensed Extra 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Abadi MT Condensed Light"/>
                <a:cs typeface="Abadi MT Condensed Light"/>
              </a:rPr>
              <a:t>war | vampire | man | power | blood | death | battle | heart | enemy | love | demon</a:t>
            </a:r>
            <a:endParaRPr lang="en-US" dirty="0">
              <a:latin typeface="Abadi MT Condensed Light"/>
              <a:cs typeface="Abadi MT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Abadi MT Condensed Extra Bold"/>
                <a:cs typeface="Abadi MT Condensed Extra Bold"/>
              </a:rPr>
              <a:t>Science Fiction</a:t>
            </a:r>
            <a:endParaRPr lang="en-US" sz="3600" dirty="0">
              <a:latin typeface="Abadi MT Condensed Extra Bold"/>
              <a:cs typeface="Abadi MT Condensed Extra 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Abadi MT Condensed Light"/>
                <a:cs typeface="Abadi MT Condensed Light"/>
              </a:rPr>
              <a:t>earth | planet | science | history | work | award | space | century | war | universe | future</a:t>
            </a:r>
            <a:endParaRPr lang="en-US" dirty="0">
              <a:latin typeface="Abadi MT Condensed Light"/>
              <a:cs typeface="Abadi MT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Abadi MT Condensed Extra Bold"/>
                <a:cs typeface="Abadi MT Condensed Extra Bold"/>
              </a:rPr>
              <a:t>Urban Fantasy/ Zombie / Thriller</a:t>
            </a:r>
            <a:endParaRPr lang="en-US" sz="3600" dirty="0">
              <a:latin typeface="Abadi MT Condensed Extra Bold"/>
              <a:cs typeface="Abadi MT Condensed Extra 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Abadi MT Condensed Light"/>
                <a:cs typeface="Abadi MT Condensed Light"/>
              </a:rPr>
              <a:t>city | man | killer | murder | death | job | zombie | case | team | police | mystery | government</a:t>
            </a:r>
            <a:endParaRPr dirty="0">
              <a:latin typeface="Abadi MT Condensed Light"/>
              <a:cs typeface="Abadi MT Condensed Light"/>
            </a:endParaRPr>
          </a:p>
        </p:txBody>
      </p:sp>
      <p:pic>
        <p:nvPicPr>
          <p:cNvPr id="3" name="Picture 2" descr="2f95e94dffa54f4085d72bc27dedcce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108" y="1211391"/>
            <a:ext cx="631167" cy="631167"/>
          </a:xfrm>
          <a:prstGeom prst="rect">
            <a:avLst/>
          </a:prstGeom>
        </p:spPr>
      </p:pic>
      <p:pic>
        <p:nvPicPr>
          <p:cNvPr id="4" name="Picture 3" descr="ima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3" y="2243244"/>
            <a:ext cx="735621" cy="487749"/>
          </a:xfrm>
          <a:prstGeom prst="rect">
            <a:avLst/>
          </a:prstGeom>
        </p:spPr>
      </p:pic>
      <p:pic>
        <p:nvPicPr>
          <p:cNvPr id="5" name="Picture 4" descr="images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76" y="3145608"/>
            <a:ext cx="569927" cy="569927"/>
          </a:xfrm>
          <a:prstGeom prst="rect">
            <a:avLst/>
          </a:prstGeom>
        </p:spPr>
      </p:pic>
      <p:pic>
        <p:nvPicPr>
          <p:cNvPr id="7" name="Picture 6" descr="pandemi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33" y="4035851"/>
            <a:ext cx="558626" cy="527902"/>
          </a:xfrm>
          <a:prstGeom prst="rect">
            <a:avLst/>
          </a:prstGeom>
        </p:spPr>
      </p:pic>
      <p:pic>
        <p:nvPicPr>
          <p:cNvPr id="10" name="Picture 9" descr="little-girl-study-reading-book-260nw-535562209.jpg.jp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1" t="16222" r="14213" b="23495"/>
          <a:stretch/>
        </p:blipFill>
        <p:spPr>
          <a:xfrm>
            <a:off x="2803458" y="313628"/>
            <a:ext cx="555973" cy="531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5220664" y="802874"/>
            <a:ext cx="3355020" cy="3337025"/>
          </a:xfrm>
          <a:prstGeom prst="rect">
            <a:avLst/>
          </a:prstGeom>
          <a:solidFill>
            <a:schemeClr val="accent2">
              <a:lumMod val="20000"/>
              <a:lumOff val="80000"/>
              <a:alpha val="4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smtClean="0">
                <a:ln>
                  <a:solidFill>
                    <a:schemeClr val="tx1"/>
                  </a:solidFill>
                </a:ln>
                <a:latin typeface="Abadi MT Condensed Extra Bold"/>
                <a:cs typeface="Abadi MT Condensed Extra Bold"/>
              </a:rPr>
              <a:t>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n>
                  <a:solidFill>
                    <a:schemeClr val="tx1"/>
                  </a:solidFill>
                </a:ln>
                <a:latin typeface="Abadi MT Condensed Extra Bold"/>
                <a:cs typeface="Abadi MT Condensed Extra Bold"/>
              </a:rPr>
              <a:t>Content-based Recommendation System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3554" y="1079496"/>
            <a:ext cx="3982128" cy="275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smtClean="0">
                <a:solidFill>
                  <a:schemeClr val="bg1"/>
                </a:solidFill>
                <a:latin typeface="Abadi MT Condensed Extra Bold"/>
                <a:cs typeface="Abadi MT Condensed Extra Bold"/>
              </a:rPr>
              <a:t>Item similarity</a:t>
            </a:r>
            <a:endParaRPr lang="en-US" sz="3200" dirty="0">
              <a:solidFill>
                <a:schemeClr val="bg1"/>
              </a:solidFill>
              <a:latin typeface="Abadi MT Condensed Light"/>
              <a:cs typeface="Abadi MT Condensed Light"/>
            </a:endParaRP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Font typeface="Wingdings" charset="2"/>
              <a:buChar char="²"/>
            </a:pPr>
            <a:r>
              <a:rPr lang="en-US" sz="3200" dirty="0" err="1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Sklearn</a:t>
            </a:r>
            <a:endParaRPr lang="en-US" sz="3200" dirty="0" smtClean="0">
              <a:solidFill>
                <a:schemeClr val="bg1"/>
              </a:solidFill>
              <a:latin typeface="Abadi MT Condensed Light"/>
              <a:cs typeface="Abadi MT Condensed Light"/>
            </a:endParaRP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Font typeface="Wingdings" charset="2"/>
              <a:buChar char="²"/>
            </a:pPr>
            <a:r>
              <a:rPr lang="en-US" sz="32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Cosine similarity </a:t>
            </a:r>
          </a:p>
          <a:p>
            <a:pPr marL="342900" lvl="0" indent="-342900">
              <a:lnSpc>
                <a:spcPct val="150000"/>
              </a:lnSpc>
              <a:buClr>
                <a:schemeClr val="bg1"/>
              </a:buClr>
              <a:buFont typeface="Wingdings" charset="2"/>
              <a:buChar char="²"/>
            </a:pPr>
            <a:r>
              <a:rPr lang="en-US" sz="3200" dirty="0">
                <a:solidFill>
                  <a:schemeClr val="bg1"/>
                </a:solidFill>
                <a:latin typeface="Abadi MT Condensed Light"/>
                <a:cs typeface="Abadi MT Condensed Light"/>
              </a:rPr>
              <a:t>M</a:t>
            </a:r>
            <a:r>
              <a:rPr lang="en-US" sz="32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atrix of 5 topic weights</a:t>
            </a:r>
            <a:endParaRPr lang="en-US" sz="3200" dirty="0">
              <a:solidFill>
                <a:schemeClr val="bg1"/>
              </a:solidFill>
              <a:latin typeface="Abadi MT Condensed Light"/>
              <a:cs typeface="Abadi MT Condensed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subTitle" idx="4294967295"/>
          </p:nvPr>
        </p:nvSpPr>
        <p:spPr>
          <a:xfrm>
            <a:off x="1188450" y="2128962"/>
            <a:ext cx="6766800" cy="15845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charset="2"/>
              <a:buChar char="²"/>
            </a:pPr>
            <a:r>
              <a:rPr lang="en-US" sz="2800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Data</a:t>
            </a:r>
            <a:r>
              <a:rPr lang="en-US" sz="2800" b="1" dirty="0" smtClean="0">
                <a:solidFill>
                  <a:srgbClr val="FFFFFF"/>
                </a:solidFill>
                <a:latin typeface="Abadi MT Condensed Light"/>
                <a:cs typeface="Abadi MT Condensed Light"/>
              </a:rPr>
              <a:t>: </a:t>
            </a:r>
            <a:r>
              <a:rPr lang="en-US" sz="2800" b="1" dirty="0" err="1" smtClean="0">
                <a:solidFill>
                  <a:srgbClr val="FFFFFF"/>
                </a:solidFill>
                <a:latin typeface="Abadi MT Condensed Light"/>
                <a:cs typeface="Abadi MT Condensed Light"/>
              </a:rPr>
              <a:t>BeautifulSoup</a:t>
            </a:r>
            <a:r>
              <a:rPr lang="en-US" sz="2800" b="1" dirty="0" smtClean="0">
                <a:solidFill>
                  <a:srgbClr val="FFFFFF"/>
                </a:solidFill>
                <a:latin typeface="Abadi MT Condensed Light"/>
                <a:cs typeface="Abadi MT Condensed Light"/>
              </a:rPr>
              <a:t>/ </a:t>
            </a:r>
            <a:r>
              <a:rPr lang="en-US" sz="2800" b="1" dirty="0" err="1" smtClean="0">
                <a:solidFill>
                  <a:srgbClr val="FFFFFF"/>
                </a:solidFill>
                <a:latin typeface="Abadi MT Condensed Light"/>
                <a:cs typeface="Abadi MT Condensed Light"/>
              </a:rPr>
              <a:t>Mongodb</a:t>
            </a:r>
            <a:endParaRPr lang="en-US" sz="2800" b="1" dirty="0" smtClean="0">
              <a:solidFill>
                <a:srgbClr val="FFFFFF"/>
              </a:solidFill>
              <a:latin typeface="Abadi MT Condensed Light"/>
              <a:cs typeface="Abadi MT Condensed Light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charset="2"/>
              <a:buChar char="²"/>
            </a:pPr>
            <a:r>
              <a:rPr lang="en-US" sz="2800" b="1" dirty="0" smtClean="0">
                <a:solidFill>
                  <a:srgbClr val="FFFFFF"/>
                </a:solidFill>
                <a:latin typeface="Abadi MT Condensed Light"/>
                <a:cs typeface="Abadi MT Condensed Light"/>
              </a:rPr>
              <a:t>40k books/6k users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charset="2"/>
              <a:buChar char="²"/>
            </a:pPr>
            <a:r>
              <a:rPr lang="en-US" sz="2800" b="1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Recommendation algorithms: </a:t>
            </a:r>
            <a:r>
              <a:rPr lang="en-US" sz="2800" b="1" dirty="0" smtClean="0">
                <a:solidFill>
                  <a:srgbClr val="FFFFFF"/>
                </a:solidFill>
                <a:latin typeface="Abadi MT Condensed Light"/>
                <a:cs typeface="Abadi MT Condensed Light"/>
              </a:rPr>
              <a:t>Surprise</a:t>
            </a: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90" y="421918"/>
            <a:ext cx="2916046" cy="1412806"/>
          </a:xfrm>
          <a:prstGeom prst="ellipse">
            <a:avLst/>
          </a:prstGeom>
          <a:noFill/>
          <a:ln w="76200" cap="flat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679653" y="3948600"/>
            <a:ext cx="7672910" cy="11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Abadi MT Condensed Extra Bold"/>
                <a:cs typeface="Abadi MT Condensed Extra Bold"/>
              </a:rPr>
              <a:t>3. Collaborative System</a:t>
            </a:r>
            <a:endParaRPr dirty="0">
              <a:latin typeface="Abadi MT Condensed Extra Bold"/>
              <a:cs typeface="Abadi MT Condensed Extra Bol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</p:pic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642785" y="1413344"/>
            <a:ext cx="3355020" cy="2093182"/>
          </a:xfrm>
          <a:prstGeom prst="rect">
            <a:avLst/>
          </a:prstGeom>
          <a:solidFill>
            <a:schemeClr val="accent2">
              <a:lumMod val="20000"/>
              <a:lumOff val="80000"/>
              <a:alpha val="4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>
                <a:ln>
                  <a:solidFill>
                    <a:schemeClr val="tx1"/>
                  </a:solidFill>
                </a:ln>
                <a:latin typeface="Abadi MT Condensed Extra Bold"/>
                <a:cs typeface="Abadi MT Condensed Extra Bold"/>
              </a:rPr>
              <a:t>RESULTS</a:t>
            </a:r>
            <a:endParaRPr lang="en-US" sz="3200" dirty="0" smtClean="0">
              <a:ln>
                <a:solidFill>
                  <a:schemeClr val="tx1"/>
                </a:solidFill>
              </a:ln>
              <a:latin typeface="Abadi MT Condensed Extra Bold"/>
              <a:cs typeface="Abadi MT Condensed Extra Bold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29768"/>
              </p:ext>
            </p:extLst>
          </p:nvPr>
        </p:nvGraphicFramePr>
        <p:xfrm>
          <a:off x="4938464" y="891931"/>
          <a:ext cx="3746964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0040"/>
                <a:gridCol w="13169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badi MT Condensed Extra Bold"/>
                          <a:cs typeface="Abadi MT Condensed Extra Bold"/>
                        </a:rPr>
                        <a:t>Algorithm</a:t>
                      </a:r>
                      <a:endParaRPr lang="en-US" sz="2400" dirty="0">
                        <a:latin typeface="Abadi MT Condensed Extra Bold"/>
                        <a:cs typeface="Abadi MT Condensed Extra Bol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badi MT Condensed Extra Bold"/>
                          <a:cs typeface="Abadi MT Condensed Extra Bold"/>
                        </a:rPr>
                        <a:t>MAE</a:t>
                      </a:r>
                      <a:endParaRPr lang="en-US" sz="2400" dirty="0">
                        <a:latin typeface="Abadi MT Condensed Extra Bold"/>
                        <a:cs typeface="Abadi MT Condensed Extra Bold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badi MT Condensed Light"/>
                          <a:cs typeface="Abadi MT Condensed Light"/>
                        </a:rPr>
                        <a:t>SVD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badi MT Condensed Light"/>
                          <a:cs typeface="Abadi MT Condensed Light"/>
                        </a:rPr>
                        <a:t>0.656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badi MT Condensed Light"/>
                          <a:cs typeface="Abadi MT Condensed Light"/>
                        </a:rPr>
                        <a:t>KNN</a:t>
                      </a:r>
                      <a:r>
                        <a:rPr lang="en-US" sz="2400" baseline="0" dirty="0" err="1" smtClean="0">
                          <a:latin typeface="Abadi MT Condensed Light"/>
                          <a:cs typeface="Abadi MT Condensed Light"/>
                        </a:rPr>
                        <a:t>WithZScore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badi MT Condensed Light"/>
                          <a:cs typeface="Abadi MT Condensed Light"/>
                        </a:rPr>
                        <a:t>0.659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badi MT Condensed Light"/>
                          <a:cs typeface="Abadi MT Condensed Light"/>
                        </a:rPr>
                        <a:t>KNNBaseline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badi MT Condensed Light"/>
                          <a:cs typeface="Abadi MT Condensed Light"/>
                        </a:rPr>
                        <a:t>0.662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badi MT Condensed Light"/>
                          <a:cs typeface="Abadi MT Condensed Light"/>
                        </a:rPr>
                        <a:t>KNNWithMeans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badi MT Condensed Light"/>
                          <a:cs typeface="Abadi MT Condensed Light"/>
                        </a:rPr>
                        <a:t>0.663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badi MT Condensed Light"/>
                          <a:cs typeface="Abadi MT Condensed Light"/>
                        </a:rPr>
                        <a:t>CoClusering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badi MT Condensed Light"/>
                          <a:cs typeface="Abadi MT Condensed Light"/>
                        </a:rPr>
                        <a:t>0.691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badi MT Condensed Light"/>
                          <a:cs typeface="Abadi MT Condensed Light"/>
                        </a:rPr>
                        <a:t>KNNBasic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badi MT Condensed Light"/>
                          <a:cs typeface="Abadi MT Condensed Light"/>
                        </a:rPr>
                        <a:t>0.729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badi MT Condensed Light"/>
                          <a:cs typeface="Abadi MT Condensed Light"/>
                        </a:rPr>
                        <a:t>NormalPredictor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badi MT Condensed Light"/>
                          <a:cs typeface="Abadi MT Condensed Light"/>
                        </a:rPr>
                        <a:t>1.043</a:t>
                      </a:r>
                      <a:endParaRPr lang="en-US" sz="2400" dirty="0">
                        <a:latin typeface="Abadi MT Condensed Light"/>
                        <a:cs typeface="Abadi MT Condensed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938464" y="49665"/>
            <a:ext cx="39978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User rating estimation using surprise prediction algorithms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0" y="4571734"/>
            <a:ext cx="4572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dirty="0" smtClean="0">
                <a:solidFill>
                  <a:schemeClr val="tx1"/>
                </a:solidFill>
                <a:latin typeface="Abadi MT Condensed Extra Bold"/>
                <a:cs typeface="Abadi MT Condensed Extra Bold"/>
              </a:rPr>
              <a:t>Final predictor: </a:t>
            </a:r>
            <a:r>
              <a:rPr lang="en-US" sz="1600" dirty="0" smtClean="0">
                <a:solidFill>
                  <a:schemeClr val="tx1"/>
                </a:solidFill>
                <a:latin typeface="Abadi MT Condensed Light"/>
                <a:cs typeface="Abadi MT Condensed Light"/>
              </a:rPr>
              <a:t>SVD algorithm | 50 epochs | 0.008 learning rate |0.1 regularization | 100 factors | 0.656 MAE </a:t>
            </a:r>
            <a:endParaRPr lang="en-US" sz="1600" dirty="0">
              <a:solidFill>
                <a:schemeClr val="tx1"/>
              </a:solidFill>
              <a:latin typeface="Abadi MT Condensed Ligh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1139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8</a:t>
            </a:fld>
            <a:endParaRPr lang="uk-UA"/>
          </a:p>
        </p:txBody>
      </p:sp>
      <p:pic>
        <p:nvPicPr>
          <p:cNvPr id="5" name="Collaborativ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8149" y="0"/>
            <a:ext cx="69015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6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9</a:t>
            </a:fld>
            <a:endParaRPr lang="uk-UA"/>
          </a:p>
        </p:txBody>
      </p:sp>
      <p:pic>
        <p:nvPicPr>
          <p:cNvPr id="3" name="Conten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6149" y="0"/>
            <a:ext cx="73104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3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ertrud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257</Words>
  <Application>Microsoft Macintosh PowerPoint</Application>
  <PresentationFormat>On-screen Show (16:9)</PresentationFormat>
  <Paragraphs>57</Paragraphs>
  <Slides>12</Slides>
  <Notes>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Gertrude template</vt:lpstr>
      <vt:lpstr>WorldPortal  Book Recommendation App for Fantasy Readers  Metis Project 4  Rebecca Riso</vt:lpstr>
      <vt:lpstr>PowerPoint Presentation</vt:lpstr>
      <vt:lpstr> 1 Sub-genres in Fantasy NLP and Topic Modeling with Spacy &amp; gensim Lemmatization | Nouns | LDA model (5 topics)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WorldPortal  Book Recommendation App for Fantasy Readers  Metis Project 4 | Becca Riso</dc:title>
  <cp:lastModifiedBy>Rebecca Riso</cp:lastModifiedBy>
  <cp:revision>38</cp:revision>
  <dcterms:modified xsi:type="dcterms:W3CDTF">2019-03-05T00:40:44Z</dcterms:modified>
</cp:coreProperties>
</file>